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81" r:id="rId5"/>
    <p:sldId id="278" r:id="rId6"/>
    <p:sldId id="261" r:id="rId7"/>
    <p:sldId id="273" r:id="rId8"/>
    <p:sldId id="279" r:id="rId9"/>
    <p:sldId id="295" r:id="rId10"/>
    <p:sldId id="299" r:id="rId11"/>
    <p:sldId id="306" r:id="rId12"/>
    <p:sldId id="307" r:id="rId13"/>
    <p:sldId id="315" r:id="rId14"/>
    <p:sldId id="317" r:id="rId15"/>
    <p:sldId id="316" r:id="rId16"/>
    <p:sldId id="318" r:id="rId17"/>
    <p:sldId id="319" r:id="rId18"/>
    <p:sldId id="320" r:id="rId19"/>
    <p:sldId id="314"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EB146A-0A9A-450C-8EED-B1BCA06A0B16}" v="17" dt="2025-08-04T05:49:45.815"/>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78" d="100"/>
          <a:sy n="78" d="100"/>
        </p:scale>
        <p:origin x="878"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ay Palvam" userId="0a68468e9b746d24" providerId="LiveId" clId="{79EB146A-0A9A-450C-8EED-B1BCA06A0B16}"/>
    <pc:docChg chg="custSel delSld modSld">
      <pc:chgData name="Ajay Palvam" userId="0a68468e9b746d24" providerId="LiveId" clId="{79EB146A-0A9A-450C-8EED-B1BCA06A0B16}" dt="2025-08-04T05:49:51.704" v="77" actId="113"/>
      <pc:docMkLst>
        <pc:docMk/>
      </pc:docMkLst>
      <pc:sldChg chg="del">
        <pc:chgData name="Ajay Palvam" userId="0a68468e9b746d24" providerId="LiveId" clId="{79EB146A-0A9A-450C-8EED-B1BCA06A0B16}" dt="2025-08-03T19:14:21.924" v="0" actId="2696"/>
        <pc:sldMkLst>
          <pc:docMk/>
          <pc:sldMk cId="1672017990" sldId="284"/>
        </pc:sldMkLst>
      </pc:sldChg>
      <pc:sldChg chg="addSp delSp modSp mod">
        <pc:chgData name="Ajay Palvam" userId="0a68468e9b746d24" providerId="LiveId" clId="{79EB146A-0A9A-450C-8EED-B1BCA06A0B16}" dt="2025-08-04T05:49:51.704" v="77" actId="113"/>
        <pc:sldMkLst>
          <pc:docMk/>
          <pc:sldMk cId="1939518190" sldId="314"/>
        </pc:sldMkLst>
        <pc:spChg chg="mod">
          <ac:chgData name="Ajay Palvam" userId="0a68468e9b746d24" providerId="LiveId" clId="{79EB146A-0A9A-450C-8EED-B1BCA06A0B16}" dt="2025-08-04T05:49:51.704" v="77" actId="113"/>
          <ac:spMkLst>
            <pc:docMk/>
            <pc:sldMk cId="1939518190" sldId="314"/>
            <ac:spMk id="2" creationId="{D21248D2-AB46-9147-A197-9453BAA00440}"/>
          </ac:spMkLst>
        </pc:spChg>
        <pc:spChg chg="add mod">
          <ac:chgData name="Ajay Palvam" userId="0a68468e9b746d24" providerId="LiveId" clId="{79EB146A-0A9A-450C-8EED-B1BCA06A0B16}" dt="2025-08-04T05:49:45.815" v="76" actId="1076"/>
          <ac:spMkLst>
            <pc:docMk/>
            <pc:sldMk cId="1939518190" sldId="314"/>
            <ac:spMk id="3" creationId="{31D1B56A-9DBA-F21C-DEDE-29DF5DF495AD}"/>
          </ac:spMkLst>
        </pc:spChg>
        <pc:spChg chg="del mod">
          <ac:chgData name="Ajay Palvam" userId="0a68468e9b746d24" providerId="LiveId" clId="{79EB146A-0A9A-450C-8EED-B1BCA06A0B16}" dt="2025-08-04T05:49:22.668" v="73"/>
          <ac:spMkLst>
            <pc:docMk/>
            <pc:sldMk cId="1939518190" sldId="314"/>
            <ac:spMk id="4" creationId="{A441A3F7-C194-445F-D22A-057ED5A08885}"/>
          </ac:spMkLst>
        </pc:spChg>
      </pc:sldChg>
      <pc:sldChg chg="addSp delSp modSp mod">
        <pc:chgData name="Ajay Palvam" userId="0a68468e9b746d24" providerId="LiveId" clId="{79EB146A-0A9A-450C-8EED-B1BCA06A0B16}" dt="2025-08-04T05:48:04.623" v="69" actId="1076"/>
        <pc:sldMkLst>
          <pc:docMk/>
          <pc:sldMk cId="3232750092" sldId="320"/>
        </pc:sldMkLst>
        <pc:spChg chg="mod">
          <ac:chgData name="Ajay Palvam" userId="0a68468e9b746d24" providerId="LiveId" clId="{79EB146A-0A9A-450C-8EED-B1BCA06A0B16}" dt="2025-08-04T05:48:04.623" v="69" actId="1076"/>
          <ac:spMkLst>
            <pc:docMk/>
            <pc:sldMk cId="3232750092" sldId="320"/>
            <ac:spMk id="2" creationId="{4BB44225-0628-6EB2-13D7-B3497FD8153B}"/>
          </ac:spMkLst>
        </pc:spChg>
        <pc:spChg chg="del">
          <ac:chgData name="Ajay Palvam" userId="0a68468e9b746d24" providerId="LiveId" clId="{79EB146A-0A9A-450C-8EED-B1BCA06A0B16}" dt="2025-08-04T05:41:26.745" v="15" actId="931"/>
          <ac:spMkLst>
            <pc:docMk/>
            <pc:sldMk cId="3232750092" sldId="320"/>
            <ac:spMk id="3" creationId="{AF665A9C-A9DB-E196-FBA8-EF4C91B95BA0}"/>
          </ac:spMkLst>
        </pc:spChg>
        <pc:spChg chg="add del mod">
          <ac:chgData name="Ajay Palvam" userId="0a68468e9b746d24" providerId="LiveId" clId="{79EB146A-0A9A-450C-8EED-B1BCA06A0B16}" dt="2025-08-04T05:43:53.272" v="26"/>
          <ac:spMkLst>
            <pc:docMk/>
            <pc:sldMk cId="3232750092" sldId="320"/>
            <ac:spMk id="4" creationId="{96C67550-077B-09C6-91A1-3D11EDB61DD6}"/>
          </ac:spMkLst>
        </pc:spChg>
        <pc:spChg chg="add mod">
          <ac:chgData name="Ajay Palvam" userId="0a68468e9b746d24" providerId="LiveId" clId="{79EB146A-0A9A-450C-8EED-B1BCA06A0B16}" dt="2025-08-04T05:43:20.821" v="19"/>
          <ac:spMkLst>
            <pc:docMk/>
            <pc:sldMk cId="3232750092" sldId="320"/>
            <ac:spMk id="7" creationId="{C17904E8-BCC1-5EB0-33C6-BDEBCB42225E}"/>
          </ac:spMkLst>
        </pc:spChg>
        <pc:spChg chg="add mod">
          <ac:chgData name="Ajay Palvam" userId="0a68468e9b746d24" providerId="LiveId" clId="{79EB146A-0A9A-450C-8EED-B1BCA06A0B16}" dt="2025-08-04T05:47:55.658" v="68" actId="115"/>
          <ac:spMkLst>
            <pc:docMk/>
            <pc:sldMk cId="3232750092" sldId="320"/>
            <ac:spMk id="8" creationId="{5D9653BB-C126-2005-BA16-FB7D0C8DDEC1}"/>
          </ac:spMkLst>
        </pc:spChg>
        <pc:picChg chg="add mod">
          <ac:chgData name="Ajay Palvam" userId="0a68468e9b746d24" providerId="LiveId" clId="{79EB146A-0A9A-450C-8EED-B1BCA06A0B16}" dt="2025-08-04T05:46:35.545" v="52" actId="1076"/>
          <ac:picMkLst>
            <pc:docMk/>
            <pc:sldMk cId="3232750092" sldId="320"/>
            <ac:picMk id="6" creationId="{BC2DC39F-AD77-C04F-F005-33FFF73B469E}"/>
          </ac:picMkLst>
        </pc:picChg>
        <pc:picChg chg="add mod">
          <ac:chgData name="Ajay Palvam" userId="0a68468e9b746d24" providerId="LiveId" clId="{79EB146A-0A9A-450C-8EED-B1BCA06A0B16}" dt="2025-08-04T05:47:37.862" v="65" actId="1076"/>
          <ac:picMkLst>
            <pc:docMk/>
            <pc:sldMk cId="3232750092" sldId="320"/>
            <ac:picMk id="10" creationId="{2DCFB962-6061-C96A-1FB6-DCC866844AF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8/4/2025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8/4/2025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dirty="0"/>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dirty="0"/>
          </a:p>
        </p:txBody>
      </p:sp>
    </p:spTree>
    <p:extLst>
      <p:ext uri="{BB962C8B-B14F-4D97-AF65-F5344CB8AC3E}">
        <p14:creationId xmlns:p14="http://schemas.microsoft.com/office/powerpoint/2010/main" val="85450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dirty="0"/>
          </a:p>
        </p:txBody>
      </p:sp>
    </p:spTree>
    <p:extLst>
      <p:ext uri="{BB962C8B-B14F-4D97-AF65-F5344CB8AC3E}">
        <p14:creationId xmlns:p14="http://schemas.microsoft.com/office/powerpoint/2010/main" val="83833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dirty="0"/>
          </a:p>
        </p:txBody>
      </p:sp>
    </p:spTree>
    <p:extLst>
      <p:ext uri="{BB962C8B-B14F-4D97-AF65-F5344CB8AC3E}">
        <p14:creationId xmlns:p14="http://schemas.microsoft.com/office/powerpoint/2010/main" val="315543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dirty="0"/>
          </a:p>
        </p:txBody>
      </p:sp>
    </p:spTree>
    <p:extLst>
      <p:ext uri="{BB962C8B-B14F-4D97-AF65-F5344CB8AC3E}">
        <p14:creationId xmlns:p14="http://schemas.microsoft.com/office/powerpoint/2010/main" val="2793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dirty="0"/>
              <a:t>Click icon to add picture</a:t>
            </a:r>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8/4/2025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dirty="0"/>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dirty="0"/>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dirty="0"/>
              <a:t>Click icon to add picture</a:t>
            </a:r>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8/4/2025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8/4/2025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Machine Learning Deployment: Iris Classifier using FastAPI</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B6B92-EC80-6F86-E71B-AA1177EBA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44E08-DA56-7F1B-ABC1-CA9DF09C4641}"/>
              </a:ext>
            </a:extLst>
          </p:cNvPr>
          <p:cNvSpPr>
            <a:spLocks noGrp="1"/>
          </p:cNvSpPr>
          <p:nvPr>
            <p:ph type="title"/>
          </p:nvPr>
        </p:nvSpPr>
        <p:spPr/>
        <p:txBody>
          <a:bodyPr/>
          <a:lstStyle/>
          <a:p>
            <a:r>
              <a:rPr lang="en-IN" sz="2400" b="1" dirty="0">
                <a:latin typeface="+mn-lt"/>
              </a:rPr>
              <a:t>About the fastapi</a:t>
            </a:r>
          </a:p>
        </p:txBody>
      </p:sp>
      <p:sp>
        <p:nvSpPr>
          <p:cNvPr id="9" name="TextBox 8">
            <a:extLst>
              <a:ext uri="{FF2B5EF4-FFF2-40B4-BE49-F238E27FC236}">
                <a16:creationId xmlns:a16="http://schemas.microsoft.com/office/drawing/2014/main" id="{CB1EF240-A50B-1E72-B608-A9A456D19516}"/>
              </a:ext>
            </a:extLst>
          </p:cNvPr>
          <p:cNvSpPr txBox="1"/>
          <p:nvPr/>
        </p:nvSpPr>
        <p:spPr>
          <a:xfrm>
            <a:off x="924232" y="1514168"/>
            <a:ext cx="10515600" cy="2750112"/>
          </a:xfrm>
          <a:prstGeom prst="rect">
            <a:avLst/>
          </a:prstGeom>
          <a:noFill/>
        </p:spPr>
        <p:txBody>
          <a:bodyPr wrap="square" rtlCol="0">
            <a:spAutoFit/>
          </a:bodyPr>
          <a:lstStyle/>
          <a:p>
            <a:pPr>
              <a:lnSpc>
                <a:spcPct val="250000"/>
              </a:lnSpc>
            </a:pPr>
            <a:r>
              <a:rPr lang="en-US" dirty="0"/>
              <a:t>FastAPI is a modern, high-performance web framework for building APIs with Python. It is designed for speed and ease of use, allowing developers to quickly create RESTful APIs with automatic documentation and validation. Built on top of Starlette and Pydantic, FastAPI is ideal for data science and machine learning projects where API deployment is essential.</a:t>
            </a:r>
            <a:endParaRPr lang="en-IN" dirty="0"/>
          </a:p>
        </p:txBody>
      </p:sp>
    </p:spTree>
    <p:extLst>
      <p:ext uri="{BB962C8B-B14F-4D97-AF65-F5344CB8AC3E}">
        <p14:creationId xmlns:p14="http://schemas.microsoft.com/office/powerpoint/2010/main" val="193250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845F2-CE2A-493A-F3AC-E7930A09A71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5EBC5A8-1912-3195-A7ED-3B336FBEE77B}"/>
              </a:ext>
            </a:extLst>
          </p:cNvPr>
          <p:cNvSpPr txBox="1"/>
          <p:nvPr/>
        </p:nvSpPr>
        <p:spPr>
          <a:xfrm>
            <a:off x="4021394" y="140232"/>
            <a:ext cx="9930581" cy="584775"/>
          </a:xfrm>
          <a:prstGeom prst="rect">
            <a:avLst/>
          </a:prstGeom>
          <a:noFill/>
        </p:spPr>
        <p:txBody>
          <a:bodyPr wrap="square" rtlCol="0">
            <a:spAutoFit/>
          </a:bodyPr>
          <a:lstStyle/>
          <a:p>
            <a:r>
              <a:rPr lang="en-IN" sz="3200" dirty="0"/>
              <a:t>FastAPI for AI Engineering</a:t>
            </a:r>
          </a:p>
        </p:txBody>
      </p:sp>
      <p:sp>
        <p:nvSpPr>
          <p:cNvPr id="12" name="TextBox 11">
            <a:extLst>
              <a:ext uri="{FF2B5EF4-FFF2-40B4-BE49-F238E27FC236}">
                <a16:creationId xmlns:a16="http://schemas.microsoft.com/office/drawing/2014/main" id="{42953086-3B8B-E93B-5476-1A9AE748E7D2}"/>
              </a:ext>
            </a:extLst>
          </p:cNvPr>
          <p:cNvSpPr txBox="1"/>
          <p:nvPr/>
        </p:nvSpPr>
        <p:spPr>
          <a:xfrm>
            <a:off x="344128" y="1279329"/>
            <a:ext cx="8455743" cy="4801314"/>
          </a:xfrm>
          <a:prstGeom prst="rect">
            <a:avLst/>
          </a:prstGeom>
          <a:noFill/>
        </p:spPr>
        <p:txBody>
          <a:bodyPr wrap="square" rtlCol="0">
            <a:spAutoFit/>
          </a:bodyPr>
          <a:lstStyle/>
          <a:p>
            <a:r>
              <a:rPr lang="en-IN" b="1" dirty="0"/>
              <a:t>🚀 What is FastAPI?</a:t>
            </a:r>
          </a:p>
          <a:p>
            <a:r>
              <a:rPr lang="en-IN" b="1" dirty="0"/>
              <a:t>FastAPI</a:t>
            </a:r>
            <a:r>
              <a:rPr lang="en-IN" dirty="0"/>
              <a:t> is a modern, fast (high-performance) web framework used to build APIs with </a:t>
            </a:r>
            <a:r>
              <a:rPr lang="en-IN" b="1" dirty="0"/>
              <a:t>Python 3.7+</a:t>
            </a:r>
            <a:r>
              <a:rPr lang="en-IN" dirty="0"/>
              <a:t>.</a:t>
            </a:r>
          </a:p>
          <a:p>
            <a:r>
              <a:rPr lang="en-IN" dirty="0"/>
              <a:t>It’s widely used in </a:t>
            </a:r>
            <a:r>
              <a:rPr lang="en-IN" b="1" dirty="0"/>
              <a:t>AI/ML deployment pipelines</a:t>
            </a:r>
            <a:r>
              <a:rPr lang="en-IN" dirty="0"/>
              <a:t> to expose models as RESTful APIs.</a:t>
            </a:r>
          </a:p>
          <a:p>
            <a:r>
              <a:rPr lang="en-IN" dirty="0"/>
              <a:t>Built on </a:t>
            </a:r>
            <a:r>
              <a:rPr lang="en-IN" b="1" dirty="0"/>
              <a:t>Pydantic</a:t>
            </a:r>
            <a:r>
              <a:rPr lang="en-IN" dirty="0"/>
              <a:t> and </a:t>
            </a:r>
            <a:r>
              <a:rPr lang="en-IN" b="1" dirty="0"/>
              <a:t>Starlette</a:t>
            </a:r>
            <a:r>
              <a:rPr lang="en-IN" dirty="0"/>
              <a:t>, it ensures fast development and automatic validation.</a:t>
            </a:r>
          </a:p>
          <a:p>
            <a:r>
              <a:rPr lang="en-US" dirty="0"/>
              <a:t>FastAPI is a modern and high-performance web framework that plays a crucial role in AI engineering, particularly in the deployment of machine learning models. In AI workflows, once a model is trained, it needs to be made accessible for real-time use — this is where FastAPI comes in. It allows developers to quickly build RESTful APIs to serve their models so that external applications can send input data and receive predictions. FastAPI supports asynchronous request handling, built-in data validation through Pydantic, and automatic generation of interactive documentation using Swagger UI. Its simplicity, speed, and scalability make it ideal for AI tasks such as serving predictions, powering real-time recommendation engines, or integrating models into microservice architectures. For new AI engineers, FastAPI offers an efficient way to bridge the gap between model development and real-world usage</a:t>
            </a:r>
            <a:endParaRPr lang="en-IN" dirty="0"/>
          </a:p>
          <a:p>
            <a:endParaRPr lang="en-IN" dirty="0"/>
          </a:p>
        </p:txBody>
      </p:sp>
      <p:pic>
        <p:nvPicPr>
          <p:cNvPr id="14" name="Picture 13">
            <a:extLst>
              <a:ext uri="{FF2B5EF4-FFF2-40B4-BE49-F238E27FC236}">
                <a16:creationId xmlns:a16="http://schemas.microsoft.com/office/drawing/2014/main" id="{741B9418-2B88-4B25-A6E1-A792AEBC1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735" y="777357"/>
            <a:ext cx="3519949" cy="3014722"/>
          </a:xfrm>
          <a:prstGeom prst="rect">
            <a:avLst/>
          </a:prstGeom>
        </p:spPr>
      </p:pic>
    </p:spTree>
    <p:extLst>
      <p:ext uri="{BB962C8B-B14F-4D97-AF65-F5344CB8AC3E}">
        <p14:creationId xmlns:p14="http://schemas.microsoft.com/office/powerpoint/2010/main" val="3301697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0F8F2-8ADB-80A0-364E-7F277C40739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732735-C57B-44B1-EEAB-A8F53870167A}"/>
              </a:ext>
            </a:extLst>
          </p:cNvPr>
          <p:cNvSpPr>
            <a:spLocks noGrp="1"/>
          </p:cNvSpPr>
          <p:nvPr>
            <p:ph type="title"/>
          </p:nvPr>
        </p:nvSpPr>
        <p:spPr/>
        <p:txBody>
          <a:bodyPr/>
          <a:lstStyle/>
          <a:p>
            <a:r>
              <a:rPr lang="en-IN" b="1" dirty="0"/>
              <a:t>Steps to deploy in fastapi</a:t>
            </a:r>
          </a:p>
        </p:txBody>
      </p:sp>
      <p:sp>
        <p:nvSpPr>
          <p:cNvPr id="11" name="Rectangle 1">
            <a:extLst>
              <a:ext uri="{FF2B5EF4-FFF2-40B4-BE49-F238E27FC236}">
                <a16:creationId xmlns:a16="http://schemas.microsoft.com/office/drawing/2014/main" id="{DD1419A6-2C69-8B8C-DED2-75A64C719213}"/>
              </a:ext>
            </a:extLst>
          </p:cNvPr>
          <p:cNvSpPr>
            <a:spLocks noGrp="1" noChangeArrowheads="1"/>
          </p:cNvSpPr>
          <p:nvPr>
            <p:ph sz="quarter" idx="13"/>
          </p:nvPr>
        </p:nvSpPr>
        <p:spPr bwMode="auto">
          <a:xfrm>
            <a:off x="921774" y="1249463"/>
            <a:ext cx="4628536" cy="111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Train the Model</a:t>
            </a:r>
            <a:r>
              <a:rPr kumimoji="0" lang="en-US" altLang="en-US" sz="1800" b="1" i="0" u="none" strike="noStrike" cap="none" normalizeH="0" baseline="0" dirty="0">
                <a:ln>
                  <a:noFill/>
                </a:ln>
                <a:solidFill>
                  <a:schemeClr val="tx1"/>
                </a:solidFill>
                <a:effectLst/>
                <a:latin typeface="Arial" panose="020B0604020202020204" pitchFamily="34" charset="0"/>
              </a:rPr>
              <a:t> (e.g., using Scikit-learn)</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E4B25DED-4A9E-05AD-B983-2B236AC1A72C}"/>
              </a:ext>
            </a:extLst>
          </p:cNvPr>
          <p:cNvSpPr txBox="1"/>
          <p:nvPr/>
        </p:nvSpPr>
        <p:spPr>
          <a:xfrm>
            <a:off x="376084" y="1921693"/>
            <a:ext cx="5719916" cy="1754326"/>
          </a:xfrm>
          <a:prstGeom prst="rect">
            <a:avLst/>
          </a:prstGeom>
          <a:noFill/>
        </p:spPr>
        <p:txBody>
          <a:bodyPr wrap="square" rtlCol="0">
            <a:spAutoFit/>
          </a:bodyPr>
          <a:lstStyle/>
          <a:p>
            <a:r>
              <a:rPr lang="en-US" dirty="0"/>
              <a:t>To create a web application using FastAPI, the first step is to train a machine learning model. This can be done using libraries like Scikit-learn, which offers various algorithms for model training based on the dataset. Once trained, the model can be integrated into a FastAPI application to serve predictions.</a:t>
            </a:r>
            <a:endParaRPr lang="en-IN" dirty="0"/>
          </a:p>
        </p:txBody>
      </p:sp>
      <p:sp>
        <p:nvSpPr>
          <p:cNvPr id="14" name="TextBox 13">
            <a:extLst>
              <a:ext uri="{FF2B5EF4-FFF2-40B4-BE49-F238E27FC236}">
                <a16:creationId xmlns:a16="http://schemas.microsoft.com/office/drawing/2014/main" id="{C5C06725-BEF4-CB7E-F1AB-22EC22DE0388}"/>
              </a:ext>
            </a:extLst>
          </p:cNvPr>
          <p:cNvSpPr txBox="1"/>
          <p:nvPr/>
        </p:nvSpPr>
        <p:spPr>
          <a:xfrm>
            <a:off x="6558116" y="3500284"/>
            <a:ext cx="5257800" cy="646331"/>
          </a:xfrm>
          <a:prstGeom prst="rect">
            <a:avLst/>
          </a:prstGeom>
          <a:noFill/>
        </p:spPr>
        <p:txBody>
          <a:bodyPr wrap="square" rtlCol="0">
            <a:spAutoFit/>
          </a:bodyPr>
          <a:lstStyle/>
          <a:p>
            <a:r>
              <a:rPr lang="en-US" altLang="en-US" b="1" dirty="0">
                <a:latin typeface="Arial" panose="020B0604020202020204" pitchFamily="34" charset="0"/>
              </a:rPr>
              <a:t>Save the Model (</a:t>
            </a:r>
            <a:r>
              <a:rPr lang="en-US" altLang="en-US" b="1" dirty="0">
                <a:latin typeface="Arial Unicode MS"/>
              </a:rPr>
              <a:t>joblib</a:t>
            </a:r>
            <a:r>
              <a:rPr lang="en-US" altLang="en-US" b="1" dirty="0"/>
              <a:t> or </a:t>
            </a:r>
            <a:r>
              <a:rPr lang="en-US" altLang="en-US" b="1" dirty="0">
                <a:latin typeface="Arial Unicode MS"/>
              </a:rPr>
              <a:t>pickle</a:t>
            </a:r>
            <a:r>
              <a:rPr lang="en-US" altLang="en-US" b="1" dirty="0"/>
              <a:t>)</a:t>
            </a:r>
            <a:endParaRPr lang="en-US" altLang="en-US" b="1" dirty="0">
              <a:latin typeface="Arial" panose="020B0604020202020204" pitchFamily="34" charset="0"/>
            </a:endParaRPr>
          </a:p>
          <a:p>
            <a:endParaRPr lang="en-IN" b="1" dirty="0"/>
          </a:p>
        </p:txBody>
      </p:sp>
      <p:sp>
        <p:nvSpPr>
          <p:cNvPr id="20" name="Rectangle 4">
            <a:extLst>
              <a:ext uri="{FF2B5EF4-FFF2-40B4-BE49-F238E27FC236}">
                <a16:creationId xmlns:a16="http://schemas.microsoft.com/office/drawing/2014/main" id="{3FCF2497-28BC-5BB1-BA45-52C9F07A5D49}"/>
              </a:ext>
            </a:extLst>
          </p:cNvPr>
          <p:cNvSpPr>
            <a:spLocks noChangeArrowheads="1"/>
          </p:cNvSpPr>
          <p:nvPr/>
        </p:nvSpPr>
        <p:spPr bwMode="auto">
          <a:xfrm>
            <a:off x="4542503" y="4007335"/>
            <a:ext cx="779596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After training the model and making predictions on the test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data, the next step is to save the model for future use. This can be done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using libraries like </a:t>
            </a:r>
            <a:r>
              <a:rPr kumimoji="0" lang="en-US" altLang="en-US" b="0" i="0" u="none" strike="noStrike" cap="none" normalizeH="0" baseline="0" dirty="0">
                <a:ln>
                  <a:noFill/>
                </a:ln>
                <a:solidFill>
                  <a:schemeClr val="tx1"/>
                </a:solidFill>
                <a:effectLst/>
                <a:latin typeface="Arial Unicode MS"/>
              </a:rPr>
              <a:t>pickle</a:t>
            </a:r>
            <a:r>
              <a:rPr kumimoji="0" lang="en-US" altLang="en-US" b="0" i="0" u="none" strike="noStrike" cap="none" normalizeH="0" baseline="0" dirty="0">
                <a:ln>
                  <a:noFill/>
                </a:ln>
                <a:solidFill>
                  <a:schemeClr val="tx1"/>
                </a:solidFill>
                <a:effectLst/>
              </a:rPr>
              <a:t> or </a:t>
            </a:r>
            <a:r>
              <a:rPr kumimoji="0" lang="en-US" altLang="en-US" b="0" i="0" u="none" strike="noStrike" cap="none" normalizeH="0" baseline="0" dirty="0">
                <a:ln>
                  <a:noFill/>
                </a:ln>
                <a:solidFill>
                  <a:schemeClr val="tx1"/>
                </a:solidFill>
                <a:effectLst/>
                <a:latin typeface="Arial Unicode MS"/>
              </a:rPr>
              <a:t>joblib</a:t>
            </a:r>
            <a:r>
              <a:rPr kumimoji="0" lang="en-US" altLang="en-US" b="0" i="0" u="none" strike="noStrike" cap="none" normalizeH="0" baseline="0" dirty="0">
                <a:ln>
                  <a:noFill/>
                </a:ln>
                <a:solidFill>
                  <a:schemeClr val="tx1"/>
                </a:solidFill>
                <a:effectLst/>
              </a:rPr>
              <a:t>. In this project, </a:t>
            </a:r>
            <a:r>
              <a:rPr kumimoji="0" lang="en-US" altLang="en-US" b="0" i="0" u="none" strike="noStrike" cap="none" normalizeH="0" baseline="0" dirty="0">
                <a:ln>
                  <a:noFill/>
                </a:ln>
                <a:solidFill>
                  <a:schemeClr val="tx1"/>
                </a:solidFill>
                <a:effectLst/>
                <a:latin typeface="Arial Unicode MS"/>
              </a:rPr>
              <a:t>pickle</a:t>
            </a:r>
            <a:r>
              <a:rPr kumimoji="0" lang="en-US" altLang="en-US" b="0" i="0" u="none" strike="noStrike" cap="none" normalizeH="0" baseline="0" dirty="0">
                <a:ln>
                  <a:noFill/>
                </a:ln>
                <a:solidFill>
                  <a:schemeClr val="tx1"/>
                </a:solidFill>
                <a:effectLst/>
              </a:rPr>
              <a:t> was used to serialize and save the trained model so it can</a:t>
            </a:r>
            <a:r>
              <a:rPr lang="en-US" altLang="en-US" dirty="0"/>
              <a:t> </a:t>
            </a:r>
            <a:r>
              <a:rPr kumimoji="0" lang="en-US" altLang="en-US" b="0" i="0" u="none" strike="noStrike" cap="none" normalizeH="0" baseline="0" dirty="0">
                <a:ln>
                  <a:noFill/>
                </a:ln>
                <a:solidFill>
                  <a:schemeClr val="tx1"/>
                </a:solidFill>
                <a:effectLst/>
              </a:rPr>
              <a:t>be loaded later into the FastAPI application for serving predictions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26" name="Picture 25">
            <a:extLst>
              <a:ext uri="{FF2B5EF4-FFF2-40B4-BE49-F238E27FC236}">
                <a16:creationId xmlns:a16="http://schemas.microsoft.com/office/drawing/2014/main" id="{C6414162-1EE1-9B89-C587-E24E124CD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91" y="3500284"/>
            <a:ext cx="3291279" cy="2808204"/>
          </a:xfrm>
          <a:prstGeom prst="rect">
            <a:avLst/>
          </a:prstGeom>
        </p:spPr>
      </p:pic>
      <p:pic>
        <p:nvPicPr>
          <p:cNvPr id="28" name="Picture 27">
            <a:extLst>
              <a:ext uri="{FF2B5EF4-FFF2-40B4-BE49-F238E27FC236}">
                <a16:creationId xmlns:a16="http://schemas.microsoft.com/office/drawing/2014/main" id="{0A0991CC-CACE-C25E-9FD4-8CBB8DB87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2044">
            <a:off x="7532298" y="1070503"/>
            <a:ext cx="3309436" cy="2482077"/>
          </a:xfrm>
          <a:prstGeom prst="rect">
            <a:avLst/>
          </a:prstGeom>
        </p:spPr>
      </p:pic>
    </p:spTree>
    <p:extLst>
      <p:ext uri="{BB962C8B-B14F-4D97-AF65-F5344CB8AC3E}">
        <p14:creationId xmlns:p14="http://schemas.microsoft.com/office/powerpoint/2010/main" val="246576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32003-E660-2156-69F9-412A9730BA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5F27033-B064-B66B-8B7B-F95DFC389670}"/>
              </a:ext>
            </a:extLst>
          </p:cNvPr>
          <p:cNvSpPr>
            <a:spLocks noGrp="1"/>
          </p:cNvSpPr>
          <p:nvPr>
            <p:ph type="title"/>
          </p:nvPr>
        </p:nvSpPr>
        <p:spPr/>
        <p:txBody>
          <a:bodyPr/>
          <a:lstStyle/>
          <a:p>
            <a:r>
              <a:rPr lang="en-IN" b="1" dirty="0"/>
              <a:t>Steps to deploy in fastapi</a:t>
            </a:r>
          </a:p>
        </p:txBody>
      </p:sp>
      <p:sp>
        <p:nvSpPr>
          <p:cNvPr id="11" name="Rectangle 1">
            <a:extLst>
              <a:ext uri="{FF2B5EF4-FFF2-40B4-BE49-F238E27FC236}">
                <a16:creationId xmlns:a16="http://schemas.microsoft.com/office/drawing/2014/main" id="{BC76EAD7-8316-01DD-9DBF-88CBD1E074BE}"/>
              </a:ext>
            </a:extLst>
          </p:cNvPr>
          <p:cNvSpPr>
            <a:spLocks noGrp="1" noChangeArrowheads="1"/>
          </p:cNvSpPr>
          <p:nvPr>
            <p:ph sz="quarter" idx="13"/>
          </p:nvPr>
        </p:nvSpPr>
        <p:spPr bwMode="auto">
          <a:xfrm>
            <a:off x="769374" y="1269137"/>
            <a:ext cx="7460226" cy="111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Create FastAPI App</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6787F58A-3F40-84A0-CA0D-A3F85016C69D}"/>
              </a:ext>
            </a:extLst>
          </p:cNvPr>
          <p:cNvSpPr txBox="1"/>
          <p:nvPr/>
        </p:nvSpPr>
        <p:spPr>
          <a:xfrm>
            <a:off x="6351639" y="3647768"/>
            <a:ext cx="4835013" cy="646331"/>
          </a:xfrm>
          <a:prstGeom prst="rect">
            <a:avLst/>
          </a:prstGeom>
          <a:noFill/>
        </p:spPr>
        <p:txBody>
          <a:bodyPr wrap="square" rtlCol="0">
            <a:spAutoFit/>
          </a:bodyPr>
          <a:lstStyle/>
          <a:p>
            <a:r>
              <a:rPr lang="en-US" altLang="en-US" b="1" dirty="0">
                <a:latin typeface="Arial" panose="020B0604020202020204" pitchFamily="34" charset="0"/>
              </a:rPr>
              <a:t>Load the Model and Define Endpoints</a:t>
            </a:r>
          </a:p>
          <a:p>
            <a:endParaRPr lang="en-IN" b="1" dirty="0"/>
          </a:p>
        </p:txBody>
      </p:sp>
      <p:sp>
        <p:nvSpPr>
          <p:cNvPr id="4" name="Rectangle 1">
            <a:extLst>
              <a:ext uri="{FF2B5EF4-FFF2-40B4-BE49-F238E27FC236}">
                <a16:creationId xmlns:a16="http://schemas.microsoft.com/office/drawing/2014/main" id="{43AC4891-9897-A0FB-3166-FA101B883C6A}"/>
              </a:ext>
            </a:extLst>
          </p:cNvPr>
          <p:cNvSpPr>
            <a:spLocks noChangeArrowheads="1"/>
          </p:cNvSpPr>
          <p:nvPr/>
        </p:nvSpPr>
        <p:spPr bwMode="auto">
          <a:xfrm>
            <a:off x="94326" y="1794982"/>
            <a:ext cx="659764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After saving the trained model, the next step is to create a Fa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stAPI application. FastAPI allows us to build APIs where we</a:t>
            </a:r>
            <a:r>
              <a:rPr lang="en-US" altLang="en-US" sz="1600" dirty="0">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can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define routes to send data and receive predictions from the model.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In this step, we load the saved model using </a:t>
            </a:r>
            <a:r>
              <a:rPr kumimoji="0" lang="en-US" altLang="en-US" sz="1600" b="0" i="0" u="none" strike="noStrike" cap="none" normalizeH="0" baseline="0" dirty="0">
                <a:ln>
                  <a:noFill/>
                </a:ln>
                <a:solidFill>
                  <a:schemeClr val="tx1"/>
                </a:solidFill>
                <a:effectLst/>
                <a:latin typeface="Arial Unicode MS"/>
              </a:rPr>
              <a:t>pickle</a:t>
            </a:r>
            <a:r>
              <a:rPr kumimoji="0" lang="en-US" altLang="en-US" sz="1600" b="0" i="0" u="none" strike="noStrike" cap="none" normalizeH="0" baseline="0" dirty="0">
                <a:ln>
                  <a:noFill/>
                </a:ln>
                <a:solidFill>
                  <a:schemeClr val="tx1"/>
                </a:solidFill>
                <a:effectLst/>
              </a:rPr>
              <a:t> and create a FastAPI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app with an endpoint (usually POST) that accepts input data, runs the model’s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 prediction, and returns the result..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34D8998-B63C-F0FC-D51B-A65E86FBF6EE}"/>
              </a:ext>
            </a:extLst>
          </p:cNvPr>
          <p:cNvSpPr txBox="1"/>
          <p:nvPr/>
        </p:nvSpPr>
        <p:spPr>
          <a:xfrm>
            <a:off x="8965400" y="8765767"/>
            <a:ext cx="6990736" cy="1982615"/>
          </a:xfrm>
          <a:prstGeom prst="rect">
            <a:avLst/>
          </a:prstGeom>
          <a:noFill/>
        </p:spPr>
        <p:txBody>
          <a:bodyPr wrap="square" rtlCol="0">
            <a:spAutoFit/>
          </a:bodyPr>
          <a:lstStyle/>
          <a:p>
            <a:endParaRPr lang="en-IN" dirty="0"/>
          </a:p>
        </p:txBody>
      </p:sp>
      <p:sp>
        <p:nvSpPr>
          <p:cNvPr id="7" name="Rectangle 2">
            <a:extLst>
              <a:ext uri="{FF2B5EF4-FFF2-40B4-BE49-F238E27FC236}">
                <a16:creationId xmlns:a16="http://schemas.microsoft.com/office/drawing/2014/main" id="{C6AE0AC8-D4B1-3888-A04A-478B8AE7EF33}"/>
              </a:ext>
            </a:extLst>
          </p:cNvPr>
          <p:cNvSpPr>
            <a:spLocks noChangeArrowheads="1"/>
          </p:cNvSpPr>
          <p:nvPr/>
        </p:nvSpPr>
        <p:spPr bwMode="auto">
          <a:xfrm>
            <a:off x="3393146" y="4285885"/>
            <a:ext cx="893308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Once the FastAPI app is set up, the saved machine learning model needs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be loaded using the </a:t>
            </a:r>
            <a:r>
              <a:rPr kumimoji="0" lang="en-US" altLang="en-US" sz="1600" b="0" i="0" u="none" strike="noStrike" cap="none" normalizeH="0" baseline="0" dirty="0">
                <a:ln>
                  <a:noFill/>
                </a:ln>
                <a:solidFill>
                  <a:schemeClr val="tx1"/>
                </a:solidFill>
                <a:effectLst/>
                <a:latin typeface="Arial Unicode MS"/>
              </a:rPr>
              <a:t>pickle</a:t>
            </a:r>
            <a:r>
              <a:rPr kumimoji="0" lang="en-US" altLang="en-US" sz="1600" b="0" i="0" u="none" strike="noStrike" cap="none" normalizeH="0" baseline="0" dirty="0">
                <a:ln>
                  <a:noFill/>
                </a:ln>
                <a:solidFill>
                  <a:schemeClr val="tx1"/>
                </a:solidFill>
                <a:effectLst/>
              </a:rPr>
              <a:t> library. This allows the model to be reused without retraining it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the API starts. After loading the model, we define API endpoints—usually a POST endpoint—to receive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input data from the user in JSON format. This data is then passed to the model for prediction,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the output is returned as a response. These endpoints act as communication bridges between the model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and the outside world, enabling real-time predictions through a simple web interface or API call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63E3089A-56A8-EA49-F028-2EF4E762F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060" y="1079649"/>
            <a:ext cx="2463093" cy="2240814"/>
          </a:xfrm>
          <a:prstGeom prst="rect">
            <a:avLst/>
          </a:prstGeom>
        </p:spPr>
      </p:pic>
      <p:pic>
        <p:nvPicPr>
          <p:cNvPr id="14" name="Picture 13">
            <a:extLst>
              <a:ext uri="{FF2B5EF4-FFF2-40B4-BE49-F238E27FC236}">
                <a16:creationId xmlns:a16="http://schemas.microsoft.com/office/drawing/2014/main" id="{7E54F0EF-7F6E-29FF-E115-91A31730C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92" y="3647768"/>
            <a:ext cx="2345544" cy="2490880"/>
          </a:xfrm>
          <a:prstGeom prst="rect">
            <a:avLst/>
          </a:prstGeom>
        </p:spPr>
      </p:pic>
    </p:spTree>
    <p:extLst>
      <p:ext uri="{BB962C8B-B14F-4D97-AF65-F5344CB8AC3E}">
        <p14:creationId xmlns:p14="http://schemas.microsoft.com/office/powerpoint/2010/main" val="104773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A6539-A3FE-DA8B-C511-82D32AE3002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4C0397E-263A-7DFD-0529-24DDD7335517}"/>
              </a:ext>
            </a:extLst>
          </p:cNvPr>
          <p:cNvSpPr>
            <a:spLocks noGrp="1"/>
          </p:cNvSpPr>
          <p:nvPr>
            <p:ph type="title"/>
          </p:nvPr>
        </p:nvSpPr>
        <p:spPr/>
        <p:txBody>
          <a:bodyPr/>
          <a:lstStyle/>
          <a:p>
            <a:r>
              <a:rPr lang="en-IN" b="1" dirty="0"/>
              <a:t>Steps to deploy in fastapi</a:t>
            </a:r>
          </a:p>
        </p:txBody>
      </p:sp>
      <p:sp>
        <p:nvSpPr>
          <p:cNvPr id="11" name="Rectangle 1">
            <a:extLst>
              <a:ext uri="{FF2B5EF4-FFF2-40B4-BE49-F238E27FC236}">
                <a16:creationId xmlns:a16="http://schemas.microsoft.com/office/drawing/2014/main" id="{4154F21D-4AF9-8BD4-B8C9-7481A0034321}"/>
              </a:ext>
            </a:extLst>
          </p:cNvPr>
          <p:cNvSpPr>
            <a:spLocks noGrp="1" noChangeArrowheads="1"/>
          </p:cNvSpPr>
          <p:nvPr>
            <p:ph sz="quarter" idx="13"/>
          </p:nvPr>
        </p:nvSpPr>
        <p:spPr bwMode="auto">
          <a:xfrm>
            <a:off x="584182" y="1475074"/>
            <a:ext cx="7460226" cy="111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Run API with Uvicorn</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0493DB9-C013-3109-1488-4179F4F73DB5}"/>
              </a:ext>
            </a:extLst>
          </p:cNvPr>
          <p:cNvSpPr>
            <a:spLocks noChangeArrowheads="1"/>
          </p:cNvSpPr>
          <p:nvPr/>
        </p:nvSpPr>
        <p:spPr bwMode="auto">
          <a:xfrm>
            <a:off x="584182" y="2081931"/>
            <a:ext cx="7872155" cy="30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rPr>
              <a:t>After building the FastAPI application and defining</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rPr>
              <a:t>g the necessary endpoints, the next step is to run the API using a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rPr>
              <a:t>server like Uvicorn. Uvicorn is a lightning-fast ASGI server that serves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rPr>
              <a:t> the FastAPI app locally or in production. By using the command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i="0" u="none" strike="noStrike" cap="none" normalizeH="0" baseline="0" dirty="0" err="1">
                <a:ln>
                  <a:noFill/>
                </a:ln>
                <a:solidFill>
                  <a:schemeClr val="tx1"/>
                </a:solidFill>
                <a:effectLst/>
                <a:latin typeface="Arial Unicode MS"/>
              </a:rPr>
              <a:t>uvicorn</a:t>
            </a:r>
            <a:r>
              <a:rPr kumimoji="0" lang="en-US" altLang="en-US" sz="1600" i="0" u="none" strike="noStrike" cap="none" normalizeH="0" baseline="0" dirty="0">
                <a:ln>
                  <a:noFill/>
                </a:ln>
                <a:solidFill>
                  <a:schemeClr val="tx1"/>
                </a:solidFill>
                <a:effectLst/>
                <a:latin typeface="Arial Unicode MS"/>
              </a:rPr>
              <a:t> main:app --reload</a:t>
            </a:r>
            <a:r>
              <a:rPr kumimoji="0" lang="en-US" altLang="en-US" sz="1600" i="0" u="none" strike="noStrike" cap="none" normalizeH="0" baseline="0" dirty="0">
                <a:ln>
                  <a:noFill/>
                </a:ln>
                <a:solidFill>
                  <a:schemeClr val="tx1"/>
                </a:solidFill>
                <a:effectLst/>
              </a:rPr>
              <a:t>, we can start the server and access the API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through a web browser or API client like Postman. The </a:t>
            </a:r>
            <a:r>
              <a:rPr kumimoji="0" lang="en-US" altLang="en-US" sz="1600" i="0" u="none" strike="noStrike" cap="none" normalizeH="0" baseline="0" dirty="0">
                <a:ln>
                  <a:noFill/>
                </a:ln>
                <a:solidFill>
                  <a:schemeClr val="tx1"/>
                </a:solidFill>
                <a:effectLst/>
                <a:latin typeface="Arial Unicode MS"/>
              </a:rPr>
              <a:t>--reload</a:t>
            </a:r>
            <a:r>
              <a:rPr kumimoji="0" lang="en-US" altLang="en-US" sz="1600" i="0" u="none" strike="noStrike" cap="none" normalizeH="0" baseline="0" dirty="0">
                <a:ln>
                  <a:noFill/>
                </a:ln>
                <a:solidFill>
                  <a:schemeClr val="tx1"/>
                </a:solidFill>
                <a:effectLst/>
              </a:rPr>
              <a:t> option is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useful during development, as it automatically updates the server when code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 changes are made. This allows for smooth testing and interaction with the deployed model. </a:t>
            </a:r>
            <a:endParaRPr kumimoji="0" lang="en-US" altLang="en-US" sz="160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304CBC1-2525-D117-A8B1-EC0E45462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408" y="442041"/>
            <a:ext cx="3619369" cy="4595441"/>
          </a:xfrm>
          <a:prstGeom prst="rect">
            <a:avLst/>
          </a:prstGeom>
        </p:spPr>
      </p:pic>
    </p:spTree>
    <p:extLst>
      <p:ext uri="{BB962C8B-B14F-4D97-AF65-F5344CB8AC3E}">
        <p14:creationId xmlns:p14="http://schemas.microsoft.com/office/powerpoint/2010/main" val="333445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4225-0628-6EB2-13D7-B3497FD8153B}"/>
              </a:ext>
            </a:extLst>
          </p:cNvPr>
          <p:cNvSpPr>
            <a:spLocks noGrp="1"/>
          </p:cNvSpPr>
          <p:nvPr>
            <p:ph type="title"/>
          </p:nvPr>
        </p:nvSpPr>
        <p:spPr>
          <a:xfrm>
            <a:off x="838200" y="-28238"/>
            <a:ext cx="10515600" cy="1325880"/>
          </a:xfrm>
        </p:spPr>
        <p:txBody>
          <a:bodyPr/>
          <a:lstStyle/>
          <a:p>
            <a:r>
              <a:rPr lang="en-IN" b="1" dirty="0"/>
              <a:t>My deployment</a:t>
            </a:r>
          </a:p>
        </p:txBody>
      </p:sp>
      <p:pic>
        <p:nvPicPr>
          <p:cNvPr id="6" name="Content Placeholder 5">
            <a:extLst>
              <a:ext uri="{FF2B5EF4-FFF2-40B4-BE49-F238E27FC236}">
                <a16:creationId xmlns:a16="http://schemas.microsoft.com/office/drawing/2014/main" id="{BC2DC39F-AD77-C04F-F005-33FFF73B469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838767" y="3834059"/>
            <a:ext cx="4254346" cy="2389239"/>
          </a:xfrm>
        </p:spPr>
      </p:pic>
      <p:sp>
        <p:nvSpPr>
          <p:cNvPr id="8" name="Rectangle 2">
            <a:extLst>
              <a:ext uri="{FF2B5EF4-FFF2-40B4-BE49-F238E27FC236}">
                <a16:creationId xmlns:a16="http://schemas.microsoft.com/office/drawing/2014/main" id="{5D9653BB-C126-2005-BA16-FB7D0C8DDEC1}"/>
              </a:ext>
            </a:extLst>
          </p:cNvPr>
          <p:cNvSpPr>
            <a:spLocks noGrp="1" noChangeArrowheads="1"/>
          </p:cNvSpPr>
          <p:nvPr>
            <p:ph sz="quarter" idx="14"/>
          </p:nvPr>
        </p:nvSpPr>
        <p:spPr bwMode="auto">
          <a:xfrm>
            <a:off x="4791947" y="1243026"/>
            <a:ext cx="758855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rPr>
              <a:t>In this project, I built a FastAPI-based web application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rPr>
              <a:t> classify Iris flower species using a machine learning mode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rPr>
              <a:t>l trained with Logistic Regression. The core functionality of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rPr>
              <a:t>the app is defined in Python using </a:t>
            </a:r>
            <a:r>
              <a:rPr kumimoji="0" lang="en-US" altLang="en-US" sz="1600" i="0" u="sng" strike="noStrike" cap="none" normalizeH="0" baseline="0" dirty="0">
                <a:ln>
                  <a:noFill/>
                </a:ln>
                <a:solidFill>
                  <a:schemeClr val="tx1"/>
                </a:solidFill>
                <a:effectLst/>
                <a:latin typeface="Arial" panose="020B0604020202020204" pitchFamily="34" charset="0"/>
              </a:rPr>
              <a:t>FastAPI</a:t>
            </a:r>
            <a:r>
              <a:rPr kumimoji="0" lang="en-US" altLang="en-US" sz="1600" i="0" u="none" strike="noStrike" cap="none" normalizeH="0" baseline="0" dirty="0">
                <a:ln>
                  <a:noFill/>
                </a:ln>
                <a:solidFill>
                  <a:schemeClr val="tx1"/>
                </a:solidFill>
                <a:effectLst/>
                <a:latin typeface="Arial" panose="020B0604020202020204" pitchFamily="34" charset="0"/>
              </a:rPr>
              <a:t> and Pydantic. 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latin typeface="Arial" panose="020B0604020202020204" pitchFamily="34" charset="0"/>
              </a:rPr>
              <a:t>e trained model is loaded using the </a:t>
            </a:r>
            <a:r>
              <a:rPr kumimoji="0" lang="en-US" altLang="en-US" sz="1600" i="0" u="none" strike="noStrike" cap="none" normalizeH="0" baseline="0" dirty="0">
                <a:ln>
                  <a:noFill/>
                </a:ln>
                <a:solidFill>
                  <a:schemeClr val="tx1"/>
                </a:solidFill>
                <a:effectLst/>
                <a:latin typeface="Arial Unicode MS"/>
              </a:rPr>
              <a:t>pickle</a:t>
            </a:r>
            <a:r>
              <a:rPr kumimoji="0" lang="en-US" altLang="en-US" sz="1600" i="0" u="none" strike="noStrike" cap="none" normalizeH="0" baseline="0" dirty="0">
                <a:ln>
                  <a:noFill/>
                </a:ln>
                <a:solidFill>
                  <a:schemeClr val="tx1"/>
                </a:solidFill>
                <a:effectLst/>
              </a:rPr>
              <a:t> library. I created an input schema class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 using </a:t>
            </a:r>
            <a:r>
              <a:rPr kumimoji="0" lang="en-US" altLang="en-US" sz="1600" i="0" u="none" strike="noStrike" cap="none" normalizeH="0" baseline="0" dirty="0">
                <a:ln>
                  <a:noFill/>
                </a:ln>
                <a:solidFill>
                  <a:schemeClr val="tx1"/>
                </a:solidFill>
                <a:effectLst/>
                <a:latin typeface="Arial Unicode MS"/>
              </a:rPr>
              <a:t>BaseModel</a:t>
            </a:r>
            <a:r>
              <a:rPr kumimoji="0" lang="en-US" altLang="en-US" sz="1600" i="0" u="none" strike="noStrike" cap="none" normalizeH="0" baseline="0" dirty="0">
                <a:ln>
                  <a:noFill/>
                </a:ln>
                <a:solidFill>
                  <a:schemeClr val="tx1"/>
                </a:solidFill>
                <a:effectLst/>
              </a:rPr>
              <a:t> from Pydantic to validate and structure incoming data such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as sepal length, sepal width, petal length, and petal width. A POST endpoint </a:t>
            </a:r>
            <a:r>
              <a:rPr kumimoji="0" lang="en-US" altLang="en-US" sz="1600" i="0" u="none" strike="noStrike" cap="none" normalizeH="0" baseline="0" dirty="0">
                <a:ln>
                  <a:noFill/>
                </a:ln>
                <a:solidFill>
                  <a:schemeClr val="tx1"/>
                </a:solidFill>
                <a:effectLst/>
                <a:latin typeface="Arial Unicode MS"/>
              </a:rPr>
              <a:t>/predict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 is defined, which takes this input data, passes it to the model, and returns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 predicted class name (Setosa, Versicolor, or Virginica). The app is run locally using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 Uvicorn server with live reload capability. Additionally, FastAPI provides 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 auto-generated Swagger UI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 test and interact with the API</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 easily, making the deployment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 process both efficient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developer-friendly </a:t>
            </a:r>
            <a:endParaRPr kumimoji="0" lang="en-US" altLang="en-US" sz="160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2DCFB962-6061-C96A-1FB6-DCC866844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5" y="1376516"/>
            <a:ext cx="4336675" cy="4434348"/>
          </a:xfrm>
          <a:prstGeom prst="rect">
            <a:avLst/>
          </a:prstGeom>
        </p:spPr>
      </p:pic>
    </p:spTree>
    <p:extLst>
      <p:ext uri="{BB962C8B-B14F-4D97-AF65-F5344CB8AC3E}">
        <p14:creationId xmlns:p14="http://schemas.microsoft.com/office/powerpoint/2010/main" val="3232750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48D2-AB46-9147-A197-9453BAA00440}"/>
              </a:ext>
            </a:extLst>
          </p:cNvPr>
          <p:cNvSpPr>
            <a:spLocks noGrp="1"/>
          </p:cNvSpPr>
          <p:nvPr>
            <p:ph type="title"/>
          </p:nvPr>
        </p:nvSpPr>
        <p:spPr>
          <a:xfrm>
            <a:off x="6562816" y="457200"/>
            <a:ext cx="4837176" cy="752168"/>
          </a:xfrm>
        </p:spPr>
        <p:txBody>
          <a:bodyPr/>
          <a:lstStyle/>
          <a:p>
            <a:r>
              <a:rPr lang="en-IN" b="1" dirty="0"/>
              <a:t>Challenges faced</a:t>
            </a:r>
          </a:p>
        </p:txBody>
      </p:sp>
      <p:pic>
        <p:nvPicPr>
          <p:cNvPr id="5" name="Picture Placeholder 14" descr="A group of people sitting around a table">
            <a:extLst>
              <a:ext uri="{FF2B5EF4-FFF2-40B4-BE49-F238E27FC236}">
                <a16:creationId xmlns:a16="http://schemas.microsoft.com/office/drawing/2014/main" id="{81CCADA6-FFCD-F63B-EA44-486F46C9416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 r="2"/>
          <a:stretch/>
        </p:blipFill>
        <p:spPr>
          <a:xfrm>
            <a:off x="-28575" y="0"/>
            <a:ext cx="6115050" cy="6858000"/>
          </a:xfrm>
        </p:spPr>
      </p:pic>
      <p:sp>
        <p:nvSpPr>
          <p:cNvPr id="3" name="Rectangle 1">
            <a:extLst>
              <a:ext uri="{FF2B5EF4-FFF2-40B4-BE49-F238E27FC236}">
                <a16:creationId xmlns:a16="http://schemas.microsoft.com/office/drawing/2014/main" id="{31D1B56A-9DBA-F21C-DEDE-29DF5DF495AD}"/>
              </a:ext>
            </a:extLst>
          </p:cNvPr>
          <p:cNvSpPr>
            <a:spLocks noGrp="1" noChangeArrowheads="1"/>
          </p:cNvSpPr>
          <p:nvPr>
            <p:ph idx="1"/>
          </p:nvPr>
        </p:nvSpPr>
        <p:spPr bwMode="auto">
          <a:xfrm>
            <a:off x="6195430" y="1473570"/>
            <a:ext cx="5571948"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As a beginner in FastAPI, one of the main challenges I faced was understanding how to structure the project and connect the trained machine learning model with an API endpoint. Initially, I struggled with loading the model using </a:t>
            </a:r>
            <a:r>
              <a:rPr kumimoji="0" lang="en-US" altLang="en-US" sz="1600" b="0" i="0" u="none" strike="noStrike" cap="none" normalizeH="0" baseline="0" dirty="0">
                <a:ln>
                  <a:noFill/>
                </a:ln>
                <a:solidFill>
                  <a:schemeClr val="tx1"/>
                </a:solidFill>
                <a:effectLst/>
                <a:latin typeface="Arial Unicode MS"/>
              </a:rPr>
              <a:t>pickle</a:t>
            </a:r>
            <a:r>
              <a:rPr kumimoji="0" lang="en-US" altLang="en-US" sz="1600" b="0" i="0" u="none" strike="noStrike" cap="none" normalizeH="0" baseline="0" dirty="0">
                <a:ln>
                  <a:noFill/>
                </a:ln>
                <a:solidFill>
                  <a:schemeClr val="tx1"/>
                </a:solidFill>
                <a:effectLst/>
              </a:rPr>
              <a:t> and handling input validation through Pydantic. Debugging issues like incorrect module imports, API route testing, and running the app with Uvicorn also took time to resolve. Understanding how to use Swagger UI for testing API responses was new to me. Despite these challenges, working through them gave me hands-on experience with API development and helped me understand the end-to-end deployment pipeline of a machine learning model.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951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3178457"/>
          </a:xfrm>
        </p:spPr>
        <p:txBody>
          <a:bodyPr/>
          <a:lstStyle/>
          <a:p>
            <a:r>
              <a:rPr lang="en-US" dirty="0"/>
              <a:t>THANK YOU</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861962" y="594852"/>
            <a:ext cx="5066250" cy="585019"/>
          </a:xfrm>
          <a:noFill/>
        </p:spPr>
        <p:txBody>
          <a:bodyPr>
            <a:noAutofit/>
          </a:bodyPr>
          <a:lstStyle/>
          <a:p>
            <a:r>
              <a:rPr lang="en-US" b="1" dirty="0">
                <a:latin typeface="Times New Roman" panose="02020603050405020304" pitchFamily="18" charset="0"/>
                <a:cs typeface="Times New Roman" panose="02020603050405020304" pitchFamily="18" charset="0"/>
              </a:rPr>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336" r="2169"/>
          <a:stretch>
            <a:fillRect/>
          </a:stretch>
        </p:blipFill>
        <p:spPr>
          <a:xfrm flipH="1">
            <a:off x="6263790" y="-44450"/>
            <a:ext cx="7039254"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57315" y="1327355"/>
            <a:ext cx="6390969" cy="5530645"/>
          </a:xfrm>
        </p:spPr>
        <p:txBody>
          <a:bodyPr>
            <a:normAutofit/>
          </a:bodyPr>
          <a:lstStyle/>
          <a:p>
            <a:pPr algn="l"/>
            <a:r>
              <a:rPr lang="en-US" sz="2000" dirty="0"/>
              <a:t>This project focuses on building and deploying a machine learning model using the Iris dataset. The goal is to classify iris flower species based on their sepal and petal dimensions. The trained model is deployed as a web API using FastAPI, enabling real-time predictions through HTTP requests. This demonstrates a complete workflow from model training to API deployment.</a:t>
            </a: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0438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114606" y="-194531"/>
            <a:ext cx="6241651" cy="1126482"/>
          </a:xfrm>
          <a:noFill/>
        </p:spPr>
        <p:txBody>
          <a:bodyPr anchor="ctr"/>
          <a:lstStyle/>
          <a:p>
            <a:r>
              <a:rPr lang="en-US" b="1" dirty="0">
                <a:latin typeface="Times New Roman" panose="02020603050405020304" pitchFamily="18" charset="0"/>
                <a:cs typeface="Times New Roman" panose="02020603050405020304" pitchFamily="18" charset="0"/>
              </a:rPr>
              <a:t>objectives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1" y="0"/>
            <a:ext cx="4857135"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619433"/>
            <a:ext cx="6241650" cy="5476568"/>
          </a:xfrm>
          <a:noFill/>
        </p:spPr>
        <p:txBody>
          <a:bodyPr vert="horz" lIns="91440" tIns="45720" rIns="91440" bIns="45720" rtlCol="0" anchor="t">
            <a:normAutofit/>
          </a:bodyPr>
          <a:lstStyle/>
          <a:p>
            <a:r>
              <a:rPr lang="en-US" sz="2400" dirty="0"/>
              <a:t>To analyze and build a classification model using the </a:t>
            </a:r>
            <a:r>
              <a:rPr lang="en-US" sz="2400" b="1" dirty="0"/>
              <a:t>Iris dataset</a:t>
            </a:r>
            <a:r>
              <a:rPr lang="en-US" sz="2400" dirty="0"/>
              <a:t>, which contains measurements of iris flowers from three different species: Setosa, Versicolor, and Virginica</a:t>
            </a:r>
          </a:p>
          <a:p>
            <a:r>
              <a:rPr lang="en-US" sz="2400" dirty="0"/>
              <a:t>To train a machine learning model (e.g., Logistic Regression) to accurately predict the species of an iris flower based on input features such as sepal length, sepal width, petal length, and petal width.</a:t>
            </a:r>
            <a:r>
              <a:rPr lang="en-US" sz="2200" dirty="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To deploy the trained model using the fast Api allowing the prediction through  restful endpoint, how machine learning models can convert into the production ready Api for the easy web application </a:t>
            </a:r>
          </a:p>
          <a:p>
            <a:endParaRPr lang="en-US"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803787"/>
          </a:xfrm>
          <a:noFill/>
        </p:spPr>
        <p:txBody>
          <a:bodyPr/>
          <a:lstStyle/>
          <a:p>
            <a:r>
              <a:rPr lang="en-US" sz="3200" b="1" dirty="0">
                <a:latin typeface="Times New Roman" panose="02020603050405020304" pitchFamily="18" charset="0"/>
                <a:cs typeface="Times New Roman" panose="02020603050405020304" pitchFamily="18" charset="0"/>
              </a:rPr>
              <a:t>Exploratory data analysis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2586501"/>
            <a:ext cx="9144000" cy="2211641"/>
          </a:xfrm>
        </p:spPr>
        <p:txBody>
          <a:bodyPr>
            <a:noAutofit/>
          </a:bodyPr>
          <a:lstStyle/>
          <a:p>
            <a:r>
              <a:rPr lang="en-US" sz="1800" dirty="0"/>
              <a:t>Exploratory Data Analysis (EDA) helps in understanding the underlying patterns, distributions, and relationships within the dataset. It reveals how factors like .sepal length, sepal width, petal length, petal width and species  This step lays the foundation for building an effective predictive model.</a:t>
            </a:r>
          </a:p>
        </p:txBody>
      </p:sp>
    </p:spTree>
    <p:extLst>
      <p:ext uri="{BB962C8B-B14F-4D97-AF65-F5344CB8AC3E}">
        <p14:creationId xmlns:p14="http://schemas.microsoft.com/office/powerpoint/2010/main" val="167993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534066" y="108154"/>
            <a:ext cx="4677697" cy="293001"/>
          </a:xfrm>
          <a:noFill/>
        </p:spPr>
        <p:txBody>
          <a:bodyPr anchor="ctr"/>
          <a:lstStyle/>
          <a:p>
            <a:r>
              <a:rPr lang="en-US" sz="2000" cap="none" dirty="0">
                <a:latin typeface="+mn-lt"/>
                <a:cs typeface="Times New Roman" panose="02020603050405020304" pitchFamily="18" charset="0"/>
              </a:rPr>
              <a:t>About the data </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331975" y="1425015"/>
            <a:ext cx="4894006" cy="1544330"/>
          </a:xfrm>
          <a:noFill/>
        </p:spPr>
        <p:txBody>
          <a:bodyPr>
            <a:normAutofit/>
          </a:bodyPr>
          <a:lstStyle/>
          <a:p>
            <a:r>
              <a:rPr lang="en-US" dirty="0"/>
              <a:t>In the data we can see the different types of the columns that give the all information about the data and the columns names in the data set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5" name="Content Placeholder 14">
            <a:extLst>
              <a:ext uri="{FF2B5EF4-FFF2-40B4-BE49-F238E27FC236}">
                <a16:creationId xmlns:a16="http://schemas.microsoft.com/office/drawing/2014/main" id="{25EA994A-61B9-16D1-CDB9-1683FC65824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04684" y="545562"/>
            <a:ext cx="5530646" cy="2974539"/>
          </a:xfrm>
        </p:spPr>
      </p:pic>
      <p:pic>
        <p:nvPicPr>
          <p:cNvPr id="17" name="Picture 16">
            <a:extLst>
              <a:ext uri="{FF2B5EF4-FFF2-40B4-BE49-F238E27FC236}">
                <a16:creationId xmlns:a16="http://schemas.microsoft.com/office/drawing/2014/main" id="{BC7F460F-328C-FB70-D069-44E96D573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325" y="2969345"/>
            <a:ext cx="4894006" cy="3190211"/>
          </a:xfrm>
          <a:prstGeom prst="rect">
            <a:avLst/>
          </a:prstGeom>
        </p:spPr>
      </p:pic>
      <p:sp>
        <p:nvSpPr>
          <p:cNvPr id="30" name="TextBox 29">
            <a:extLst>
              <a:ext uri="{FF2B5EF4-FFF2-40B4-BE49-F238E27FC236}">
                <a16:creationId xmlns:a16="http://schemas.microsoft.com/office/drawing/2014/main" id="{EE0D811F-46D0-3584-DCC9-CB42880DCEAF}"/>
              </a:ext>
            </a:extLst>
          </p:cNvPr>
          <p:cNvSpPr txBox="1"/>
          <p:nvPr/>
        </p:nvSpPr>
        <p:spPr>
          <a:xfrm>
            <a:off x="534066" y="4143810"/>
            <a:ext cx="5727290" cy="1754326"/>
          </a:xfrm>
          <a:prstGeom prst="rect">
            <a:avLst/>
          </a:prstGeom>
          <a:noFill/>
        </p:spPr>
        <p:txBody>
          <a:bodyPr wrap="square" rtlCol="0">
            <a:spAutoFit/>
          </a:bodyPr>
          <a:lstStyle/>
          <a:p>
            <a:r>
              <a:rPr lang="en-US" dirty="0"/>
              <a:t>The box plot provides a clear comparison of petal lengths across different iris species. It shows that each species has a distinct range of petal lengths, with </a:t>
            </a:r>
            <a:r>
              <a:rPr lang="en-US" i="1" dirty="0"/>
              <a:t>Iris virginica 2</a:t>
            </a:r>
            <a:r>
              <a:rPr lang="en-US" dirty="0"/>
              <a:t> having the longest petal lengths on average. This separate on indicates that petal length is a strong feature for distinguishing between species</a:t>
            </a:r>
            <a:endParaRPr lang="en-IN" dirty="0"/>
          </a:p>
        </p:txBody>
      </p:sp>
    </p:spTree>
    <p:extLst>
      <p:ext uri="{BB962C8B-B14F-4D97-AF65-F5344CB8AC3E}">
        <p14:creationId xmlns:p14="http://schemas.microsoft.com/office/powerpoint/2010/main" val="224315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B92CFB-3998-C198-4DE6-D56084608C8B}"/>
              </a:ext>
            </a:extLst>
          </p:cNvPr>
          <p:cNvSpPr>
            <a:spLocks noGrp="1"/>
          </p:cNvSpPr>
          <p:nvPr>
            <p:ph sz="quarter" idx="14"/>
          </p:nvPr>
        </p:nvSpPr>
        <p:spPr>
          <a:xfrm>
            <a:off x="1243781" y="4277032"/>
            <a:ext cx="9704438" cy="1622322"/>
          </a:xfrm>
        </p:spPr>
        <p:txBody>
          <a:bodyPr>
            <a:normAutofit/>
          </a:bodyPr>
          <a:lstStyle/>
          <a:p>
            <a:r>
              <a:rPr lang="en-US" dirty="0"/>
              <a:t>The violin and box plots illustrate the distribution of sepal width across the three iris species. These visualizations help highlight variations in spread and central tendency, showing how sepal width differs for each species. Additionally, the scatter plot between petal length and petal width reveals a clear separation among species, indicating that these two features are highly informative for classification</a:t>
            </a:r>
            <a:endParaRPr lang="en-IN" dirty="0"/>
          </a:p>
        </p:txBody>
      </p:sp>
      <p:pic>
        <p:nvPicPr>
          <p:cNvPr id="19" name="Picture 18">
            <a:extLst>
              <a:ext uri="{FF2B5EF4-FFF2-40B4-BE49-F238E27FC236}">
                <a16:creationId xmlns:a16="http://schemas.microsoft.com/office/drawing/2014/main" id="{EF48D356-A74D-1584-A610-E215DA060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515667"/>
            <a:ext cx="5042295" cy="3261603"/>
          </a:xfrm>
          <a:prstGeom prst="rect">
            <a:avLst/>
          </a:prstGeom>
        </p:spPr>
      </p:pic>
      <p:pic>
        <p:nvPicPr>
          <p:cNvPr id="23" name="Picture 22">
            <a:extLst>
              <a:ext uri="{FF2B5EF4-FFF2-40B4-BE49-F238E27FC236}">
                <a16:creationId xmlns:a16="http://schemas.microsoft.com/office/drawing/2014/main" id="{9F737177-C7EA-DA25-7FED-30D56B21F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682" y="376623"/>
            <a:ext cx="5212079" cy="3650528"/>
          </a:xfrm>
          <a:prstGeom prst="rect">
            <a:avLst/>
          </a:prstGeom>
        </p:spPr>
      </p:pic>
    </p:spTree>
    <p:extLst>
      <p:ext uri="{BB962C8B-B14F-4D97-AF65-F5344CB8AC3E}">
        <p14:creationId xmlns:p14="http://schemas.microsoft.com/office/powerpoint/2010/main" val="16363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1486-B55C-8F22-3771-3B57B5EC5FD0}"/>
              </a:ext>
            </a:extLst>
          </p:cNvPr>
          <p:cNvSpPr>
            <a:spLocks noGrp="1"/>
          </p:cNvSpPr>
          <p:nvPr>
            <p:ph type="title"/>
          </p:nvPr>
        </p:nvSpPr>
        <p:spPr>
          <a:xfrm>
            <a:off x="6508957" y="1207756"/>
            <a:ext cx="4890652" cy="542243"/>
          </a:xfrm>
        </p:spPr>
        <p:txBody>
          <a:bodyPr/>
          <a:lstStyle/>
          <a:p>
            <a:r>
              <a:rPr lang="en-IN" sz="2000" cap="none" dirty="0">
                <a:latin typeface="+mn-lt"/>
              </a:rPr>
              <a:t>Age wise expenses</a:t>
            </a:r>
          </a:p>
        </p:txBody>
      </p:sp>
      <p:sp>
        <p:nvSpPr>
          <p:cNvPr id="5" name="Rectangle 2">
            <a:extLst>
              <a:ext uri="{FF2B5EF4-FFF2-40B4-BE49-F238E27FC236}">
                <a16:creationId xmlns:a16="http://schemas.microsoft.com/office/drawing/2014/main" id="{8492A08A-3EE7-F043-DF9B-E6887674A753}"/>
              </a:ext>
            </a:extLst>
          </p:cNvPr>
          <p:cNvSpPr>
            <a:spLocks noGrp="1" noChangeArrowheads="1"/>
          </p:cNvSpPr>
          <p:nvPr>
            <p:ph sz="quarter" idx="14"/>
          </p:nvPr>
        </p:nvSpPr>
        <p:spPr bwMode="auto">
          <a:xfrm>
            <a:off x="5888296" y="980223"/>
            <a:ext cx="6303703" cy="412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The correlation heatmap visualizes the relationships between numerical features in the Iris dataset:</a:t>
            </a:r>
          </a:p>
          <a:p>
            <a:r>
              <a:rPr lang="en-US" b="1" dirty="0"/>
              <a:t>Petal length</a:t>
            </a:r>
            <a:r>
              <a:rPr lang="en-US" dirty="0"/>
              <a:t> and </a:t>
            </a:r>
            <a:r>
              <a:rPr lang="en-US" b="1" dirty="0"/>
              <a:t>petal width</a:t>
            </a:r>
            <a:r>
              <a:rPr lang="en-US" dirty="0"/>
              <a:t> show a very strong positive correlation (</a:t>
            </a:r>
            <a:r>
              <a:rPr lang="en-US" b="1" dirty="0"/>
              <a:t>0.96</a:t>
            </a:r>
            <a:r>
              <a:rPr lang="en-US" dirty="0"/>
              <a:t>), indicating that as petal length increases, petal width tends to increase as well.</a:t>
            </a:r>
          </a:p>
          <a:p>
            <a:r>
              <a:rPr lang="en-US" b="1" dirty="0"/>
              <a:t>Sepal length</a:t>
            </a:r>
            <a:r>
              <a:rPr lang="en-US" dirty="0"/>
              <a:t> also has a strong positive correlation with </a:t>
            </a:r>
            <a:r>
              <a:rPr lang="en-US" b="1" dirty="0"/>
              <a:t>petal length (0.87)</a:t>
            </a:r>
            <a:r>
              <a:rPr lang="en-US" dirty="0"/>
              <a:t> and </a:t>
            </a:r>
            <a:r>
              <a:rPr lang="en-US" b="1" dirty="0"/>
              <a:t>petal width (0.82)</a:t>
            </a:r>
            <a:r>
              <a:rPr lang="en-US" dirty="0"/>
              <a:t>.</a:t>
            </a:r>
          </a:p>
          <a:p>
            <a:r>
              <a:rPr lang="en-US" b="1" dirty="0"/>
              <a:t>Sepal width</a:t>
            </a:r>
            <a:r>
              <a:rPr lang="en-US" dirty="0"/>
              <a:t>, on the other hand, shows a weak or negative correlation with the other features, particularly with </a:t>
            </a:r>
            <a:r>
              <a:rPr lang="en-US" b="1" dirty="0"/>
              <a:t>petal length (-0.43)</a:t>
            </a:r>
            <a:r>
              <a:rPr lang="en-US" dirty="0"/>
              <a:t> and </a:t>
            </a:r>
            <a:r>
              <a:rPr lang="en-US" b="1" dirty="0"/>
              <a:t>petal width (-0.36)</a:t>
            </a:r>
            <a:r>
              <a:rPr lang="en-US" dirty="0"/>
              <a:t>.</a:t>
            </a:r>
          </a:p>
          <a:p>
            <a:r>
              <a:rPr lang="en-US" dirty="0"/>
              <a:t>This analysis helps identify which features are most informative for classification, and it confirms that </a:t>
            </a:r>
            <a:r>
              <a:rPr lang="en-US" b="1" dirty="0"/>
              <a:t>petal features are the most predictive</a:t>
            </a:r>
            <a:r>
              <a:rPr lang="en-US" dirty="0"/>
              <a:t> in distinguishing iris species.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5" name="Picture 24">
            <a:extLst>
              <a:ext uri="{FF2B5EF4-FFF2-40B4-BE49-F238E27FC236}">
                <a16:creationId xmlns:a16="http://schemas.microsoft.com/office/drawing/2014/main" id="{6DEF9111-0F5D-24B3-DBAA-75B857869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05" y="1207756"/>
            <a:ext cx="5405139" cy="3833793"/>
          </a:xfrm>
          <a:prstGeom prst="rect">
            <a:avLst/>
          </a:prstGeom>
        </p:spPr>
      </p:pic>
      <p:sp>
        <p:nvSpPr>
          <p:cNvPr id="7" name="TextBox 6">
            <a:extLst>
              <a:ext uri="{FF2B5EF4-FFF2-40B4-BE49-F238E27FC236}">
                <a16:creationId xmlns:a16="http://schemas.microsoft.com/office/drawing/2014/main" id="{C6C704A5-7C38-C721-5609-5BB4569EA95B}"/>
              </a:ext>
            </a:extLst>
          </p:cNvPr>
          <p:cNvSpPr txBox="1"/>
          <p:nvPr/>
        </p:nvSpPr>
        <p:spPr>
          <a:xfrm>
            <a:off x="5068531" y="248600"/>
            <a:ext cx="2880852" cy="523220"/>
          </a:xfrm>
          <a:prstGeom prst="rect">
            <a:avLst/>
          </a:prstGeom>
          <a:noFill/>
        </p:spPr>
        <p:txBody>
          <a:bodyPr wrap="square" rtlCol="0">
            <a:spAutoFit/>
          </a:bodyPr>
          <a:lstStyle/>
          <a:p>
            <a:r>
              <a:rPr lang="en-IN" sz="2800" b="1" dirty="0"/>
              <a:t>Correlation </a:t>
            </a:r>
          </a:p>
        </p:txBody>
      </p:sp>
    </p:spTree>
    <p:extLst>
      <p:ext uri="{BB962C8B-B14F-4D97-AF65-F5344CB8AC3E}">
        <p14:creationId xmlns:p14="http://schemas.microsoft.com/office/powerpoint/2010/main" val="3385698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8BA192-2CFA-01E8-6B9D-479AEDB36761}"/>
              </a:ext>
            </a:extLst>
          </p:cNvPr>
          <p:cNvSpPr>
            <a:spLocks noGrp="1"/>
          </p:cNvSpPr>
          <p:nvPr>
            <p:ph type="subTitle" idx="1"/>
          </p:nvPr>
        </p:nvSpPr>
        <p:spPr>
          <a:xfrm>
            <a:off x="1524000" y="1063575"/>
            <a:ext cx="9144000" cy="683219"/>
          </a:xfrm>
        </p:spPr>
        <p:txBody>
          <a:bodyPr>
            <a:normAutofit/>
          </a:bodyPr>
          <a:lstStyle/>
          <a:p>
            <a:r>
              <a:rPr lang="en-US" sz="3200" b="1" dirty="0">
                <a:latin typeface="Times New Roman" panose="02020603050405020304" pitchFamily="18" charset="0"/>
                <a:cs typeface="Times New Roman" panose="02020603050405020304" pitchFamily="18" charset="0"/>
              </a:rPr>
              <a:t>M</a:t>
            </a:r>
            <a:r>
              <a:rPr lang="en-IN" sz="3200" b="1" dirty="0">
                <a:latin typeface="Times New Roman" panose="02020603050405020304" pitchFamily="18" charset="0"/>
                <a:cs typeface="Times New Roman" panose="02020603050405020304" pitchFamily="18" charset="0"/>
              </a:rPr>
              <a:t>ODEL BUILDING</a:t>
            </a:r>
          </a:p>
        </p:txBody>
      </p:sp>
      <p:sp>
        <p:nvSpPr>
          <p:cNvPr id="4" name="Title 1">
            <a:extLst>
              <a:ext uri="{FF2B5EF4-FFF2-40B4-BE49-F238E27FC236}">
                <a16:creationId xmlns:a16="http://schemas.microsoft.com/office/drawing/2014/main" id="{75138A70-5B7F-98E7-D55D-D5E0C85DD3D7}"/>
              </a:ext>
            </a:extLst>
          </p:cNvPr>
          <p:cNvSpPr txBox="1">
            <a:spLocks/>
          </p:cNvSpPr>
          <p:nvPr/>
        </p:nvSpPr>
        <p:spPr>
          <a:xfrm>
            <a:off x="442452" y="914399"/>
            <a:ext cx="11749548" cy="704972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a:lstStyle>
          <a:p>
            <a:endParaRPr lang="en-US" sz="1800" dirty="0"/>
          </a:p>
        </p:txBody>
      </p:sp>
      <p:sp>
        <p:nvSpPr>
          <p:cNvPr id="2" name="TextBox 1">
            <a:extLst>
              <a:ext uri="{FF2B5EF4-FFF2-40B4-BE49-F238E27FC236}">
                <a16:creationId xmlns:a16="http://schemas.microsoft.com/office/drawing/2014/main" id="{6500799D-FEDD-A9DB-3614-54C5A551206E}"/>
              </a:ext>
            </a:extLst>
          </p:cNvPr>
          <p:cNvSpPr txBox="1"/>
          <p:nvPr/>
        </p:nvSpPr>
        <p:spPr>
          <a:xfrm>
            <a:off x="442452" y="2172929"/>
            <a:ext cx="11405419" cy="3693319"/>
          </a:xfrm>
          <a:prstGeom prst="rect">
            <a:avLst/>
          </a:prstGeom>
          <a:noFill/>
        </p:spPr>
        <p:txBody>
          <a:bodyPr wrap="square" rtlCol="0">
            <a:spAutoFit/>
          </a:bodyPr>
          <a:lstStyle/>
          <a:p>
            <a:r>
              <a:rPr lang="en-US" dirty="0"/>
              <a:t>Logistic Regression is a widely used classification algorithm that is suitable for datasets where the target variable is </a:t>
            </a:r>
            <a:r>
              <a:rPr lang="en-US" b="1" dirty="0"/>
              <a:t>categorical</a:t>
            </a:r>
            <a:r>
              <a:rPr lang="en-US" dirty="0"/>
              <a:t>. The Iris dataset contains three species of flowers (</a:t>
            </a:r>
            <a:r>
              <a:rPr lang="en-US" i="1" dirty="0"/>
              <a:t>Setosa, Versicolor, Virginica</a:t>
            </a:r>
            <a:r>
              <a:rPr lang="en-US" dirty="0"/>
              <a:t>), making it a </a:t>
            </a:r>
            <a:r>
              <a:rPr lang="en-US" b="1" dirty="0"/>
              <a:t>multi-class classification problem</a:t>
            </a:r>
            <a:r>
              <a:rPr lang="en-US" dirty="0"/>
              <a:t>.</a:t>
            </a:r>
          </a:p>
          <a:p>
            <a:r>
              <a:rPr lang="en-US" b="1" dirty="0"/>
              <a:t>Reasons:</a:t>
            </a:r>
          </a:p>
          <a:p>
            <a:r>
              <a:rPr lang="en-US" b="1" dirty="0"/>
              <a:t>Simple and Interpretable</a:t>
            </a:r>
            <a:r>
              <a:rPr lang="en-US" dirty="0"/>
              <a:t>: Logistic Regression provides easily interpretable results based on the relationship between features and class probabilities.</a:t>
            </a:r>
          </a:p>
          <a:p>
            <a:r>
              <a:rPr lang="en-US" b="1" dirty="0"/>
              <a:t>Efficient for Linearly Separable Classes</a:t>
            </a:r>
            <a:r>
              <a:rPr lang="en-US" dirty="0"/>
              <a:t>: Some classes in the Iris dataset, especially </a:t>
            </a:r>
            <a:r>
              <a:rPr lang="en-US" i="1" dirty="0"/>
              <a:t>Setosa</a:t>
            </a:r>
            <a:r>
              <a:rPr lang="en-US" dirty="0"/>
              <a:t>, are linearly separable — making Logistic Regression a good fit.</a:t>
            </a:r>
          </a:p>
          <a:p>
            <a:r>
              <a:rPr lang="en-US" b="1" dirty="0"/>
              <a:t>Probabilistic Output</a:t>
            </a:r>
            <a:r>
              <a:rPr lang="en-US" dirty="0"/>
              <a:t>: It gives probability estimates for each class, which is useful in evaluating model confidence.</a:t>
            </a:r>
          </a:p>
          <a:p>
            <a:r>
              <a:rPr lang="en-US" b="1" dirty="0"/>
              <a:t>Baseline Model</a:t>
            </a:r>
            <a:r>
              <a:rPr lang="en-US" dirty="0"/>
              <a:t>: Logistic Regression serves as a good </a:t>
            </a:r>
            <a:r>
              <a:rPr lang="en-US" b="1" dirty="0"/>
              <a:t>baseline model</a:t>
            </a:r>
            <a:r>
              <a:rPr lang="en-US" dirty="0"/>
              <a:t> to compare the performance of more complex algorithms.</a:t>
            </a:r>
          </a:p>
          <a:p>
            <a:r>
              <a:rPr lang="en-US" b="1" dirty="0"/>
              <a:t>Performs Well with Smaller Datasets</a:t>
            </a:r>
            <a:r>
              <a:rPr lang="en-US" dirty="0"/>
              <a:t>: The Iris dataset is small and clean, which suits Logistic Regression very </a:t>
            </a:r>
            <a:r>
              <a:rPr lang="en-US" dirty="0" err="1"/>
              <a:t>wel</a:t>
            </a:r>
            <a:endParaRPr lang="en-US" dirty="0"/>
          </a:p>
          <a:p>
            <a:endParaRPr lang="en-IN" dirty="0"/>
          </a:p>
        </p:txBody>
      </p:sp>
    </p:spTree>
    <p:extLst>
      <p:ext uri="{BB962C8B-B14F-4D97-AF65-F5344CB8AC3E}">
        <p14:creationId xmlns:p14="http://schemas.microsoft.com/office/powerpoint/2010/main" val="1151097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A108-E375-F9B4-7C2D-473456750957}"/>
              </a:ext>
            </a:extLst>
          </p:cNvPr>
          <p:cNvSpPr>
            <a:spLocks noGrp="1"/>
          </p:cNvSpPr>
          <p:nvPr>
            <p:ph type="title"/>
          </p:nvPr>
        </p:nvSpPr>
        <p:spPr/>
        <p:txBody>
          <a:bodyPr/>
          <a:lstStyle/>
          <a:p>
            <a:r>
              <a:rPr lang="en-US" sz="2400" b="1" dirty="0"/>
              <a:t>Logistic Regression</a:t>
            </a:r>
            <a:endParaRPr lang="en-IN" sz="2400" b="1" dirty="0">
              <a:latin typeface="+mn-lt"/>
            </a:endParaRPr>
          </a:p>
        </p:txBody>
      </p:sp>
      <p:sp>
        <p:nvSpPr>
          <p:cNvPr id="4" name="Content Placeholder 3">
            <a:extLst>
              <a:ext uri="{FF2B5EF4-FFF2-40B4-BE49-F238E27FC236}">
                <a16:creationId xmlns:a16="http://schemas.microsoft.com/office/drawing/2014/main" id="{FDA0CFF4-9C6A-01A6-4A24-5CF952198CFE}"/>
              </a:ext>
            </a:extLst>
          </p:cNvPr>
          <p:cNvSpPr>
            <a:spLocks noGrp="1"/>
          </p:cNvSpPr>
          <p:nvPr>
            <p:ph sz="quarter" idx="14"/>
          </p:nvPr>
        </p:nvSpPr>
        <p:spPr>
          <a:xfrm>
            <a:off x="5230761" y="1534325"/>
            <a:ext cx="6567947" cy="3971740"/>
          </a:xfrm>
        </p:spPr>
        <p:txBody>
          <a:bodyPr>
            <a:normAutofit lnSpcReduction="10000"/>
          </a:bodyPr>
          <a:lstStyle/>
          <a:p>
            <a:pPr>
              <a:lnSpc>
                <a:spcPct val="150000"/>
              </a:lnSpc>
            </a:pPr>
            <a:r>
              <a:rPr lang="en-US" dirty="0"/>
              <a:t>Logistic Regression is well-suited for the Iris dataset because it effectively handles classification problems, especially when the classes are linearly separable. The Iris dataset contains three flower species, and Logistic Regression can be extended to handle such multiclass classification using strategies like one-vs-rest. Its simplicity and interpretability make it easy to understand how each feature contributes to the final prediction. Since the dataset is small and clean, Logistic Regression trains quickly and performs efficiently. Additionally, it provides a strong baseline model to evaluate performance before moving on to more complex algorithms</a:t>
            </a:r>
            <a:endParaRPr lang="en-IN" dirty="0"/>
          </a:p>
        </p:txBody>
      </p:sp>
      <p:pic>
        <p:nvPicPr>
          <p:cNvPr id="8" name="Content Placeholder 7">
            <a:extLst>
              <a:ext uri="{FF2B5EF4-FFF2-40B4-BE49-F238E27FC236}">
                <a16:creationId xmlns:a16="http://schemas.microsoft.com/office/drawing/2014/main" id="{31FB2DC4-CBB8-0725-82D2-9D2ADBF358B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26673" y="2428567"/>
            <a:ext cx="3353268" cy="1793798"/>
          </a:xfrm>
        </p:spPr>
      </p:pic>
    </p:spTree>
    <p:extLst>
      <p:ext uri="{BB962C8B-B14F-4D97-AF65-F5344CB8AC3E}">
        <p14:creationId xmlns:p14="http://schemas.microsoft.com/office/powerpoint/2010/main" val="488670840"/>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435</TotalTime>
  <Words>1782</Words>
  <Application>Microsoft Office PowerPoint</Application>
  <PresentationFormat>Widescreen</PresentationFormat>
  <Paragraphs>93</Paragraphs>
  <Slides>17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Arial Unicode MS</vt:lpstr>
      <vt:lpstr>Calibri</vt:lpstr>
      <vt:lpstr>Calibri Light</vt:lpstr>
      <vt:lpstr>Times New Roman</vt:lpstr>
      <vt:lpstr>Wingdings</vt:lpstr>
      <vt:lpstr>Custom</vt:lpstr>
      <vt:lpstr>Machine Learning Deployment: Iris Classifier using FastAPI</vt:lpstr>
      <vt:lpstr>introduction</vt:lpstr>
      <vt:lpstr>objectives</vt:lpstr>
      <vt:lpstr>Exploratory data analysis</vt:lpstr>
      <vt:lpstr>About the data </vt:lpstr>
      <vt:lpstr>PowerPoint Presentation</vt:lpstr>
      <vt:lpstr>Age wise expenses</vt:lpstr>
      <vt:lpstr>PowerPoint Presentation</vt:lpstr>
      <vt:lpstr>Logistic Regression</vt:lpstr>
      <vt:lpstr>About the fastapi</vt:lpstr>
      <vt:lpstr>PowerPoint Presentation</vt:lpstr>
      <vt:lpstr>Steps to deploy in fastapi</vt:lpstr>
      <vt:lpstr>Steps to deploy in fastapi</vt:lpstr>
      <vt:lpstr>Steps to deploy in fastapi</vt:lpstr>
      <vt:lpstr>My deployment</vt:lpstr>
      <vt:lpstr>Challenges faced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Abhilash Tripathy</dc:creator>
  <cp:lastModifiedBy>Ajay Palvam</cp:lastModifiedBy>
  <cp:revision>3</cp:revision>
  <dcterms:created xsi:type="dcterms:W3CDTF">2025-07-08T09:28:46Z</dcterms:created>
  <dcterms:modified xsi:type="dcterms:W3CDTF">2025-08-04T05:49:56Z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